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7" r:id="rId1"/>
  </p:sldMasterIdLst>
  <p:sldIdLst>
    <p:sldId id="256" r:id="rId2"/>
    <p:sldId id="257" r:id="rId3"/>
    <p:sldId id="259" r:id="rId4"/>
    <p:sldId id="260" r:id="rId5"/>
    <p:sldId id="262" r:id="rId6"/>
    <p:sldId id="263" r:id="rId7"/>
    <p:sldId id="264" r:id="rId8"/>
    <p:sldId id="265" r:id="rId9"/>
    <p:sldId id="266" r:id="rId10"/>
    <p:sldId id="273" r:id="rId11"/>
    <p:sldId id="272" r:id="rId12"/>
    <p:sldId id="294" r:id="rId13"/>
    <p:sldId id="269" r:id="rId14"/>
    <p:sldId id="267" r:id="rId15"/>
    <p:sldId id="275" r:id="rId16"/>
    <p:sldId id="276" r:id="rId17"/>
    <p:sldId id="306" r:id="rId18"/>
    <p:sldId id="277" r:id="rId19"/>
    <p:sldId id="278" r:id="rId20"/>
    <p:sldId id="270" r:id="rId21"/>
    <p:sldId id="283" r:id="rId22"/>
    <p:sldId id="290" r:id="rId23"/>
    <p:sldId id="291" r:id="rId24"/>
    <p:sldId id="279" r:id="rId25"/>
    <p:sldId id="280" r:id="rId26"/>
    <p:sldId id="281" r:id="rId27"/>
    <p:sldId id="289" r:id="rId28"/>
    <p:sldId id="282" r:id="rId29"/>
    <p:sldId id="284" r:id="rId30"/>
    <p:sldId id="285" r:id="rId31"/>
    <p:sldId id="286" r:id="rId32"/>
    <p:sldId id="307" r:id="rId33"/>
    <p:sldId id="287" r:id="rId34"/>
    <p:sldId id="288" r:id="rId35"/>
    <p:sldId id="295" r:id="rId36"/>
    <p:sldId id="296" r:id="rId37"/>
    <p:sldId id="297" r:id="rId38"/>
    <p:sldId id="298" r:id="rId39"/>
    <p:sldId id="302" r:id="rId40"/>
    <p:sldId id="299" r:id="rId41"/>
    <p:sldId id="303" r:id="rId42"/>
    <p:sldId id="308" r:id="rId43"/>
    <p:sldId id="310" r:id="rId44"/>
    <p:sldId id="309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5" d="100"/>
          <a:sy n="115" d="100"/>
        </p:scale>
        <p:origin x="-13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549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8229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613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827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6413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303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8413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02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406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00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6617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82BFF-C1D9-764E-8C1C-A9D8BE3ED33C}" type="datetimeFigureOut">
              <a:rPr lang="en-US" smtClean="0"/>
              <a:t>1/7/18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2EE1AF-49C8-8D4E-99D9-079E639743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534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Helvetica"/>
          <a:ea typeface="+mj-ea"/>
          <a:cs typeface="Helvetica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Helvetica"/>
          <a:ea typeface="+mn-ea"/>
          <a:cs typeface="Helvetica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Environmental data analysis and visualization	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Lauren Hallett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845471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0"/>
            <a:ext cx="79892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271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0" y="0"/>
            <a:ext cx="6744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39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focus is on these </a:t>
            </a:r>
            <a:br>
              <a:rPr lang="en-US" dirty="0" smtClean="0"/>
            </a:br>
            <a:r>
              <a:rPr lang="en-US" i="1" dirty="0" smtClean="0"/>
              <a:t>Science bottlenecks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625683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Course content: data life cycle</a:t>
            </a:r>
            <a:endParaRPr lang="en-US" dirty="0"/>
          </a:p>
        </p:txBody>
      </p:sp>
      <p:pic>
        <p:nvPicPr>
          <p:cNvPr id="3" name="Picture 2" descr="data-science-explo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40" y="2010068"/>
            <a:ext cx="7541291" cy="277146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01449" y="6213431"/>
            <a:ext cx="479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Wickham and </a:t>
            </a:r>
            <a:r>
              <a:rPr lang="en-US" dirty="0" err="1" smtClean="0">
                <a:latin typeface="Helvetica"/>
                <a:cs typeface="Helvetica"/>
              </a:rPr>
              <a:t>Grolemund</a:t>
            </a:r>
            <a:r>
              <a:rPr lang="en-US" dirty="0" smtClean="0">
                <a:latin typeface="Helvetica"/>
                <a:cs typeface="Helvetica"/>
              </a:rPr>
              <a:t> R for Data Science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27160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Data cleaning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95358" r="2680"/>
          <a:stretch/>
        </p:blipFill>
        <p:spPr>
          <a:xfrm>
            <a:off x="0" y="6486174"/>
            <a:ext cx="8898938" cy="3132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22" y="1282453"/>
            <a:ext cx="6842551" cy="505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1794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Formally the 80%</a:t>
            </a:r>
          </a:p>
          <a:p>
            <a:r>
              <a:rPr lang="en-US" dirty="0" smtClean="0"/>
              <a:t>Computational developments have made this much easier</a:t>
            </a:r>
          </a:p>
          <a:p>
            <a:r>
              <a:rPr lang="en-US" dirty="0" smtClean="0"/>
              <a:t>And led to an explosion in new methods and tools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Analysis and modeling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3522283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>
                <a:latin typeface="Helvetica"/>
                <a:cs typeface="Helvetica"/>
              </a:rPr>
              <a:t>Science bottlenecks</a:t>
            </a:r>
            <a:endParaRPr lang="en-US" i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37222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Helvetica"/>
                <a:cs typeface="Helvetica"/>
              </a:rPr>
              <a:t>Different ways for data to be “big”</a:t>
            </a:r>
            <a:br>
              <a:rPr lang="en-US" dirty="0" smtClean="0">
                <a:latin typeface="Helvetica"/>
                <a:cs typeface="Helvetica"/>
              </a:rPr>
            </a:br>
            <a:r>
              <a:rPr lang="en-US" dirty="0" smtClean="0">
                <a:latin typeface="Helvetica"/>
                <a:cs typeface="Helvetica"/>
              </a:rPr>
              <a:t/>
            </a:r>
            <a:br>
              <a:rPr lang="en-US" dirty="0" smtClean="0">
                <a:latin typeface="Helvetica"/>
                <a:cs typeface="Helvetica"/>
              </a:rPr>
            </a:b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2948610" y="2864921"/>
            <a:ext cx="2582758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4000" i="1" dirty="0" smtClean="0">
                <a:latin typeface="Helvetica"/>
                <a:cs typeface="Helvetica"/>
              </a:rPr>
              <a:t>Volume</a:t>
            </a:r>
          </a:p>
          <a:p>
            <a:pPr marL="571500" indent="-571500">
              <a:buFont typeface="Arial"/>
              <a:buChar char="•"/>
            </a:pPr>
            <a:r>
              <a:rPr lang="en-US" sz="4000" i="1" dirty="0" smtClean="0">
                <a:latin typeface="Helvetica"/>
                <a:cs typeface="Helvetica"/>
              </a:rPr>
              <a:t>Variety</a:t>
            </a:r>
            <a:endParaRPr lang="en-US" sz="4000" i="1" dirty="0">
              <a:latin typeface="Helvetica"/>
              <a:cs typeface="Helvetica"/>
            </a:endParaRPr>
          </a:p>
          <a:p>
            <a:pPr marL="571500" indent="-571500">
              <a:buFont typeface="Arial"/>
              <a:buChar char="•"/>
            </a:pPr>
            <a:r>
              <a:rPr lang="en-US" sz="4000" i="1" dirty="0" smtClean="0">
                <a:latin typeface="Helvetica"/>
                <a:cs typeface="Helvetica"/>
              </a:rPr>
              <a:t>Velocity</a:t>
            </a:r>
            <a:endParaRPr lang="en-US" sz="4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845856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Volume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788134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 the visualization component has become a bottleneck</a:t>
            </a:r>
          </a:p>
          <a:p>
            <a:r>
              <a:rPr lang="en-US" dirty="0" smtClean="0"/>
              <a:t>To often visualization becomes only an end-product rather than an exploration tool</a:t>
            </a:r>
          </a:p>
          <a:p>
            <a:r>
              <a:rPr lang="en-US" dirty="0" smtClean="0"/>
              <a:t>A problem because visualization is a quick way to spot errors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Data visualization</a:t>
            </a:r>
            <a:endParaRPr lang="en-US" dirty="0">
              <a:latin typeface="Helvetica"/>
              <a:cs typeface="Helvetic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Fox &amp; </a:t>
            </a:r>
            <a:r>
              <a:rPr lang="en-US" dirty="0" err="1" smtClean="0">
                <a:latin typeface="Helvetica"/>
                <a:cs typeface="Helvetica"/>
              </a:rPr>
              <a:t>Hendler</a:t>
            </a:r>
            <a:r>
              <a:rPr lang="en-US" dirty="0" smtClean="0">
                <a:latin typeface="Helvetica"/>
                <a:cs typeface="Helvetica"/>
              </a:rPr>
              <a:t> (2001): </a:t>
            </a:r>
            <a:r>
              <a:rPr lang="en-US" dirty="0" err="1" smtClean="0">
                <a:latin typeface="Helvetica"/>
                <a:cs typeface="Helvetica"/>
              </a:rPr>
              <a:t>doi</a:t>
            </a:r>
            <a:r>
              <a:rPr lang="en-US" dirty="0" smtClean="0">
                <a:latin typeface="Helvetica"/>
                <a:cs typeface="Helvetica"/>
              </a:rPr>
              <a:t>:</a:t>
            </a:r>
            <a:r>
              <a:rPr lang="it-IT" dirty="0" smtClean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789626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88" y="0"/>
            <a:ext cx="82315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359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0100"/>
            <a:ext cx="9144000" cy="52503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1449" y="6213431"/>
            <a:ext cx="5307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Helvetica"/>
                <a:cs typeface="Helvetica"/>
              </a:rPr>
              <a:t>Fox &amp; </a:t>
            </a:r>
            <a:r>
              <a:rPr lang="en-US" dirty="0" err="1" smtClean="0">
                <a:latin typeface="Helvetica"/>
                <a:cs typeface="Helvetica"/>
              </a:rPr>
              <a:t>Hendler</a:t>
            </a:r>
            <a:r>
              <a:rPr lang="en-US" dirty="0" smtClean="0">
                <a:latin typeface="Helvetica"/>
                <a:cs typeface="Helvetica"/>
              </a:rPr>
              <a:t> (2001): </a:t>
            </a:r>
            <a:r>
              <a:rPr lang="en-US" dirty="0" err="1" smtClean="0">
                <a:latin typeface="Helvetica"/>
                <a:cs typeface="Helvetica"/>
              </a:rPr>
              <a:t>doi</a:t>
            </a:r>
            <a:r>
              <a:rPr lang="en-US" dirty="0" smtClean="0">
                <a:latin typeface="Helvetica"/>
                <a:cs typeface="Helvetica"/>
              </a:rPr>
              <a:t>:</a:t>
            </a:r>
            <a:r>
              <a:rPr lang="it-IT" dirty="0" smtClean="0">
                <a:solidFill>
                  <a:schemeClr val="accent2"/>
                </a:solidFill>
              </a:rPr>
              <a:t>10.1126/science.1197654 </a:t>
            </a:r>
            <a:endParaRPr lang="en-US" dirty="0">
              <a:solidFill>
                <a:schemeClr val="accent2"/>
              </a:solidFill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563217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Variety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157572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9144000" cy="67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96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261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2300"/>
            <a:ext cx="9144000" cy="5593864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Vertically integrated data repositories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4693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0" y="1539924"/>
            <a:ext cx="2540000" cy="4749800"/>
          </a:xfrm>
          <a:prstGeom prst="rect">
            <a:avLst/>
          </a:prstGeom>
        </p:spPr>
      </p:pic>
      <p:sp>
        <p:nvSpPr>
          <p:cNvPr id="3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Limits to vertical integration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1863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0" y="0"/>
            <a:ext cx="8174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5699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Velocity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015908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29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094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46"/>
            <a:ext cx="9144000" cy="6852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576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24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1068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66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5800" y="2130425"/>
            <a:ext cx="7923326" cy="1470025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r>
              <a:rPr lang="en-US" dirty="0" smtClean="0"/>
              <a:t>Reproducibility: Important for other reasons as well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891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787400"/>
            <a:ext cx="7874000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9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600"/>
            <a:ext cx="9144000" cy="664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2086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900"/>
            <a:ext cx="9144000" cy="666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79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000"/>
            <a:ext cx="9144000" cy="6089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81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5900"/>
            <a:ext cx="9144000" cy="641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61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8600"/>
            <a:ext cx="9144000" cy="638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232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Real data, real tools </a:t>
            </a:r>
          </a:p>
          <a:p>
            <a:r>
              <a:rPr lang="en-US" dirty="0" smtClean="0"/>
              <a:t>Things will break</a:t>
            </a:r>
          </a:p>
          <a:p>
            <a:r>
              <a:rPr lang="en-US" dirty="0" smtClean="0"/>
              <a:t> Things will change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"/>
                <a:cs typeface="Helvetica"/>
              </a:rPr>
              <a:t>This course: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5059754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Some things will be in keeping with good pedagogy: </a:t>
            </a:r>
          </a:p>
          <a:p>
            <a:pPr lvl="1"/>
            <a:r>
              <a:rPr lang="en-US" dirty="0" smtClean="0"/>
              <a:t>We’ll start with graphs first</a:t>
            </a:r>
          </a:p>
          <a:p>
            <a:pPr lvl="1"/>
            <a:r>
              <a:rPr lang="en-US" dirty="0" smtClean="0"/>
              <a:t>Active learning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Some things aren’t:</a:t>
            </a:r>
          </a:p>
          <a:p>
            <a:pPr lvl="1"/>
            <a:r>
              <a:rPr lang="en-US" dirty="0" smtClean="0"/>
              <a:t>We’ll jump forward and back at times</a:t>
            </a:r>
          </a:p>
          <a:p>
            <a:pPr lvl="1"/>
            <a:r>
              <a:rPr lang="en-US" dirty="0" smtClean="0"/>
              <a:t>Starting at the deep end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"/>
                <a:cs typeface="Helvetica"/>
              </a:rPr>
              <a:t>This course: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36819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0"/>
            <a:ext cx="73281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19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300" y="0"/>
            <a:ext cx="76337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221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Scripted languages allow reproducibility</a:t>
            </a:r>
          </a:p>
          <a:p>
            <a:r>
              <a:rPr lang="en-US" dirty="0" smtClean="0"/>
              <a:t>Not about technical attributes</a:t>
            </a:r>
          </a:p>
          <a:p>
            <a:r>
              <a:rPr lang="en-US" dirty="0" smtClean="0"/>
              <a:t>Pick your language based on what people in your area speak/code</a:t>
            </a:r>
          </a:p>
          <a:p>
            <a:r>
              <a:rPr lang="en-US" dirty="0" err="1" smtClean="0"/>
              <a:t>Rstudio</a:t>
            </a:r>
            <a:r>
              <a:rPr lang="en-US" dirty="0" smtClean="0"/>
              <a:t>, </a:t>
            </a:r>
            <a:r>
              <a:rPr lang="en-US" dirty="0" err="1" smtClean="0"/>
              <a:t>Rmarkdown</a:t>
            </a:r>
            <a:r>
              <a:rPr lang="en-US" dirty="0" smtClean="0"/>
              <a:t> and other tools for communication and sharing</a:t>
            </a:r>
          </a:p>
          <a:p>
            <a:r>
              <a:rPr lang="en-US" dirty="0" smtClean="0"/>
              <a:t>A great open-source community (on that note - thanks to Carl </a:t>
            </a:r>
            <a:r>
              <a:rPr lang="en-US" dirty="0" err="1" smtClean="0"/>
              <a:t>Boettiger</a:t>
            </a:r>
            <a:r>
              <a:rPr lang="en-US" dirty="0" smtClean="0"/>
              <a:t> and Jenny Bryant for many of todays slides)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 smtClean="0">
                <a:latin typeface="Helvetica"/>
                <a:cs typeface="Helvetica"/>
              </a:rPr>
              <a:t>Language: Why R?</a:t>
            </a:r>
            <a:endParaRPr lang="en-US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8054888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Helvetica"/>
                <a:ea typeface="+mj-ea"/>
                <a:cs typeface="Helvetica"/>
              </a:defRPr>
            </a:lvl1pPr>
          </a:lstStyle>
          <a:p>
            <a:pPr algn="l"/>
            <a:r>
              <a:rPr lang="en-US" dirty="0" smtClean="0"/>
              <a:t>Exploratory data analysis exercise 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Helvetica"/>
                <a:ea typeface="+mn-ea"/>
                <a:cs typeface="Helvetica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smtClean="0"/>
              <a:t>Goals for this exercise:</a:t>
            </a:r>
          </a:p>
          <a:p>
            <a:r>
              <a:rPr lang="en-US" dirty="0" smtClean="0"/>
              <a:t>Highlight the value of plotting our data before we analyze it</a:t>
            </a:r>
          </a:p>
          <a:p>
            <a:r>
              <a:rPr lang="en-US" dirty="0" smtClean="0"/>
              <a:t>Get to know one another</a:t>
            </a:r>
          </a:p>
          <a:p>
            <a:r>
              <a:rPr lang="en-US" dirty="0" smtClean="0"/>
              <a:t>Viscerally appreciate how much easier R will make our lives!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2547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esson1_ba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9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8419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esson1_goodexampl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48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130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00" y="0"/>
            <a:ext cx="74715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816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00"/>
            <a:ext cx="9144000" cy="681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78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0"/>
            <a:ext cx="8216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053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400"/>
            <a:ext cx="9144000" cy="628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474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200" y="0"/>
            <a:ext cx="6940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577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</TotalTime>
  <Words>294</Words>
  <Application>Microsoft Macintosh PowerPoint</Application>
  <PresentationFormat>On-screen Show (4:3)</PresentationFormat>
  <Paragraphs>50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Environmental data analysis and visualization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Our focus is on these  Science bottlenecks</vt:lpstr>
      <vt:lpstr>PowerPoint Presentation</vt:lpstr>
      <vt:lpstr>PowerPoint Presentation</vt:lpstr>
      <vt:lpstr>Analysis and modeling</vt:lpstr>
      <vt:lpstr>Science bottlenecks</vt:lpstr>
      <vt:lpstr>Different ways for data to be “big”  </vt:lpstr>
      <vt:lpstr>Volume</vt:lpstr>
      <vt:lpstr>Data visualization</vt:lpstr>
      <vt:lpstr>PowerPoint Presentation</vt:lpstr>
      <vt:lpstr>Variety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Velocity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This course:</vt:lpstr>
      <vt:lpstr>This course:</vt:lpstr>
      <vt:lpstr>PowerPoint Presentation</vt:lpstr>
      <vt:lpstr>Language: Why R?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data analysis and visualization </dc:title>
  <dc:creator>Lauren Hallett</dc:creator>
  <cp:lastModifiedBy>Lauren Hallett</cp:lastModifiedBy>
  <cp:revision>25</cp:revision>
  <dcterms:created xsi:type="dcterms:W3CDTF">2018-01-08T03:19:20Z</dcterms:created>
  <dcterms:modified xsi:type="dcterms:W3CDTF">2018-01-08T06:59:24Z</dcterms:modified>
</cp:coreProperties>
</file>